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 Slab Light"/>
      <p:regular r:id="rId19"/>
      <p:bold r:id="rId20"/>
    </p:embeddedFon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Light-bold.fntdata"/><Relationship Id="rId11" Type="http://schemas.openxmlformats.org/officeDocument/2006/relationships/slide" Target="slides/slide7.xml"/><Relationship Id="rId22" Type="http://schemas.openxmlformats.org/officeDocument/2006/relationships/font" Target="fonts/Roboto-bold.fntdata"/><Relationship Id="rId10" Type="http://schemas.openxmlformats.org/officeDocument/2006/relationships/slide" Target="slides/slide6.xml"/><Relationship Id="rId21" Type="http://schemas.openxmlformats.org/officeDocument/2006/relationships/font" Target="fonts/Roboto-regular.fntdata"/><Relationship Id="rId13" Type="http://schemas.openxmlformats.org/officeDocument/2006/relationships/slide" Target="slides/slide9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8.xml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SlabLight-regular.fntdata"/><Relationship Id="rId6" Type="http://schemas.openxmlformats.org/officeDocument/2006/relationships/slide" Target="slides/slide2.xml"/><Relationship Id="rId18" Type="http://schemas.openxmlformats.org/officeDocument/2006/relationships/font" Target="fonts/RobotoSlab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png"/><Relationship Id="rId4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Relationship Id="rId4" Type="http://schemas.openxmlformats.org/officeDocument/2006/relationships/image" Target="../media/image31.png"/><Relationship Id="rId10" Type="http://schemas.openxmlformats.org/officeDocument/2006/relationships/image" Target="../media/image27.jpg"/><Relationship Id="rId9" Type="http://schemas.openxmlformats.org/officeDocument/2006/relationships/hyperlink" Target="http://drive.google.com/file/d/0BxNEw4OTPqKWcnl2X1hhNGxqQWs/view" TargetMode="External"/><Relationship Id="rId5" Type="http://schemas.openxmlformats.org/officeDocument/2006/relationships/image" Target="../media/image26.png"/><Relationship Id="rId6" Type="http://schemas.openxmlformats.org/officeDocument/2006/relationships/image" Target="../media/image33.png"/><Relationship Id="rId7" Type="http://schemas.openxmlformats.org/officeDocument/2006/relationships/image" Target="../media/image34.png"/><Relationship Id="rId8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8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1.png"/><Relationship Id="rId7" Type="http://schemas.openxmlformats.org/officeDocument/2006/relationships/image" Target="../media/image3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8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8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9.png"/><Relationship Id="rId7" Type="http://schemas.openxmlformats.org/officeDocument/2006/relationships/image" Target="../media/image13.png"/><Relationship Id="rId8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Relationship Id="rId4" Type="http://schemas.openxmlformats.org/officeDocument/2006/relationships/image" Target="../media/image19.png"/><Relationship Id="rId11" Type="http://schemas.openxmlformats.org/officeDocument/2006/relationships/image" Target="../media/image21.png"/><Relationship Id="rId10" Type="http://schemas.openxmlformats.org/officeDocument/2006/relationships/image" Target="../media/image12.png"/><Relationship Id="rId9" Type="http://schemas.openxmlformats.org/officeDocument/2006/relationships/image" Target="../media/image18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shot 2017-06-27 15.22.30.png" id="67" name="Shape 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212" y="0"/>
            <a:ext cx="914843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/>
        </p:nvSpPr>
        <p:spPr>
          <a:xfrm>
            <a:off x="88275" y="75675"/>
            <a:ext cx="8942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Budget and Schedule</a:t>
            </a:r>
            <a:endParaRPr sz="24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1" name="Shape 171"/>
          <p:cNvSpPr txBox="1"/>
          <p:nvPr/>
        </p:nvSpPr>
        <p:spPr>
          <a:xfrm rot="-175591">
            <a:off x="-122134" y="2096794"/>
            <a:ext cx="1539508" cy="501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29 June 2017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980000"/>
                </a:solidFill>
                <a:latin typeface="Roboto Slab"/>
                <a:ea typeface="Roboto Slab"/>
                <a:cs typeface="Roboto Slab"/>
                <a:sym typeface="Roboto Slab"/>
              </a:rPr>
              <a:t>Prototype</a:t>
            </a:r>
            <a:endParaRPr b="1">
              <a:solidFill>
                <a:srgbClr val="980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2" name="Shape 172"/>
          <p:cNvSpPr txBox="1"/>
          <p:nvPr/>
        </p:nvSpPr>
        <p:spPr>
          <a:xfrm rot="125065">
            <a:off x="7774821" y="1319451"/>
            <a:ext cx="1352695" cy="5019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1 April 2019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980000"/>
                </a:solidFill>
                <a:latin typeface="Roboto Slab"/>
                <a:ea typeface="Roboto Slab"/>
                <a:cs typeface="Roboto Slab"/>
                <a:sym typeface="Roboto Slab"/>
              </a:rPr>
              <a:t>Final Release</a:t>
            </a:r>
            <a:endParaRPr b="1">
              <a:solidFill>
                <a:srgbClr val="98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3" name="Shape 173"/>
          <p:cNvSpPr txBox="1"/>
          <p:nvPr/>
        </p:nvSpPr>
        <p:spPr>
          <a:xfrm rot="-1700251">
            <a:off x="4399087" y="2348124"/>
            <a:ext cx="1266578" cy="5016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Sept 2018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Closed Beta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4" name="Shape 174"/>
          <p:cNvSpPr txBox="1"/>
          <p:nvPr/>
        </p:nvSpPr>
        <p:spPr>
          <a:xfrm rot="-1216625">
            <a:off x="5956942" y="1642974"/>
            <a:ext cx="1088987" cy="5021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Nov 2018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Open Beta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5" name="Shape 175"/>
          <p:cNvSpPr txBox="1"/>
          <p:nvPr/>
        </p:nvSpPr>
        <p:spPr>
          <a:xfrm>
            <a:off x="355625" y="1101725"/>
            <a:ext cx="1512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Total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850k €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Tesoro3-01.png" id="176" name="Shape 1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62275" y="598571"/>
            <a:ext cx="2236549" cy="17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/>
          <p:nvPr/>
        </p:nvSpPr>
        <p:spPr>
          <a:xfrm>
            <a:off x="2124550" y="2167175"/>
            <a:ext cx="1512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5%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Software</a:t>
            </a:r>
            <a:endParaRPr b="1" sz="18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5395350" y="3853925"/>
            <a:ext cx="2550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2 years of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development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/>
        </p:nvSpPr>
        <p:spPr>
          <a:xfrm>
            <a:off x="88275" y="75675"/>
            <a:ext cx="8942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Executive Summary</a:t>
            </a:r>
            <a:endParaRPr sz="24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4" name="Shape 184"/>
          <p:cNvSpPr txBox="1"/>
          <p:nvPr/>
        </p:nvSpPr>
        <p:spPr>
          <a:xfrm>
            <a:off x="870550" y="1411950"/>
            <a:ext cx="3080400" cy="20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MOBA + Kart game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Capture the flag mode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A lot of ships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Skins, DLC system and additions 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Total budget 850k €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Release window Q2 2019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Breakeven estimation ~ 1 year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85" name="Shape 185"/>
          <p:cNvPicPr preferRelativeResize="0"/>
          <p:nvPr/>
        </p:nvPicPr>
        <p:blipFill rotWithShape="1">
          <a:blip r:embed="rId4">
            <a:alphaModFix/>
          </a:blip>
          <a:srcRect b="0" l="10879" r="34778" t="0"/>
          <a:stretch/>
        </p:blipFill>
        <p:spPr>
          <a:xfrm>
            <a:off x="4174850" y="59600"/>
            <a:ext cx="4928525" cy="5024300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Shape 1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0188" y="318375"/>
            <a:ext cx="3332374" cy="163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Shape 1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9787" y="318375"/>
            <a:ext cx="1585728" cy="19896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 txBox="1"/>
          <p:nvPr/>
        </p:nvSpPr>
        <p:spPr>
          <a:xfrm>
            <a:off x="1125288" y="2281350"/>
            <a:ext cx="2208600" cy="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wolflow games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Milan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93" name="Shape 193"/>
          <p:cNvSpPr txBox="1"/>
          <p:nvPr/>
        </p:nvSpPr>
        <p:spPr>
          <a:xfrm>
            <a:off x="1285200" y="2708750"/>
            <a:ext cx="20487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/forbiddenseasthegame</a:t>
            </a:r>
            <a:endParaRPr sz="13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94" name="Shape 19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04988" y="2828775"/>
            <a:ext cx="280200" cy="2732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am.png" id="195" name="Shape 195"/>
          <p:cNvPicPr preferRelativeResize="0"/>
          <p:nvPr/>
        </p:nvPicPr>
        <p:blipFill rotWithShape="1">
          <a:blip r:embed="rId7">
            <a:alphaModFix/>
          </a:blip>
          <a:srcRect b="0" l="0" r="5231" t="2181"/>
          <a:stretch/>
        </p:blipFill>
        <p:spPr>
          <a:xfrm>
            <a:off x="318400" y="3522700"/>
            <a:ext cx="1751792" cy="1356273"/>
          </a:xfrm>
          <a:prstGeom prst="rect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6" name="Shape 19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60975" y="4068368"/>
            <a:ext cx="251700" cy="250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60975" y="3650213"/>
            <a:ext cx="251700" cy="250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60975" y="4501026"/>
            <a:ext cx="251700" cy="250429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Shape 199"/>
          <p:cNvSpPr txBox="1"/>
          <p:nvPr/>
        </p:nvSpPr>
        <p:spPr>
          <a:xfrm>
            <a:off x="2618600" y="3591725"/>
            <a:ext cx="1751700" cy="11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Matteo Marras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Alberto Ronchetti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Manuel Salvadori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00" name="Shape 200" title="ForbiddenSeas_GameplayTrailer_Pitch.mp4">
            <a:hlinkClick r:id="rId9"/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23363" y="2084475"/>
            <a:ext cx="3726025" cy="2794500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/>
        </p:nvSpPr>
        <p:spPr>
          <a:xfrm>
            <a:off x="88275" y="75675"/>
            <a:ext cx="8942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Development Team</a:t>
            </a:r>
            <a:endParaRPr sz="24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logowolflow.png" id="73" name="Shape 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525" y="983725"/>
            <a:ext cx="997541" cy="131067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/>
        </p:nvSpPr>
        <p:spPr>
          <a:xfrm>
            <a:off x="1812675" y="970100"/>
            <a:ext cx="2658000" cy="131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wolflow games </a:t>
            </a:r>
            <a:r>
              <a:rPr lang="it" sz="1600">
                <a:solidFill>
                  <a:srgbClr val="F1C23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was born in 2016, founded by Matteo Marras, Alberto Ronchetti  and Manuel Salvadori, based in Milan.</a:t>
            </a:r>
            <a:endParaRPr sz="1600">
              <a:solidFill>
                <a:srgbClr val="F1C23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pic>
        <p:nvPicPr>
          <p:cNvPr descr="Screenshot 2017-02-13 15.46.36.png" id="75" name="Shape 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3850" y="2787850"/>
            <a:ext cx="3230674" cy="1817251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EarthQuic.png" id="76" name="Shape 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03100" y="2787850"/>
            <a:ext cx="2557481" cy="1817249"/>
          </a:xfrm>
          <a:prstGeom prst="rect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7" name="Shape 77"/>
          <p:cNvSpPr txBox="1"/>
          <p:nvPr/>
        </p:nvSpPr>
        <p:spPr>
          <a:xfrm>
            <a:off x="1010050" y="4605100"/>
            <a:ext cx="32307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Entanglement - PC</a:t>
            </a:r>
            <a:endParaRPr sz="18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Team.png" id="78" name="Shape 78"/>
          <p:cNvPicPr preferRelativeResize="0"/>
          <p:nvPr/>
        </p:nvPicPr>
        <p:blipFill rotWithShape="1">
          <a:blip r:embed="rId7">
            <a:alphaModFix/>
          </a:blip>
          <a:srcRect b="0" l="0" r="5231" t="2181"/>
          <a:stretch/>
        </p:blipFill>
        <p:spPr>
          <a:xfrm>
            <a:off x="5503100" y="457553"/>
            <a:ext cx="2557476" cy="1980049"/>
          </a:xfrm>
          <a:prstGeom prst="rect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9" name="Shape 79"/>
          <p:cNvSpPr txBox="1"/>
          <p:nvPr/>
        </p:nvSpPr>
        <p:spPr>
          <a:xfrm>
            <a:off x="5216738" y="4605100"/>
            <a:ext cx="32307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EarthQuick - Android</a:t>
            </a:r>
            <a:endParaRPr sz="18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88275" y="75675"/>
            <a:ext cx="8942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Project ID</a:t>
            </a:r>
            <a:endParaRPr sz="24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5" name="Shape 85"/>
          <p:cNvSpPr txBox="1"/>
          <p:nvPr/>
        </p:nvSpPr>
        <p:spPr>
          <a:xfrm>
            <a:off x="700150" y="598013"/>
            <a:ext cx="2917500" cy="19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Working Title:</a:t>
            </a:r>
            <a:r>
              <a:rPr lang="it">
                <a:solidFill>
                  <a:srgbClr val="F1C23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Forbidden Seas</a:t>
            </a:r>
            <a:endParaRPr>
              <a:solidFill>
                <a:srgbClr val="F1C23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Genre: </a:t>
            </a:r>
            <a:r>
              <a:rPr lang="it">
                <a:solidFill>
                  <a:srgbClr val="F1C23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MOBA + Kart Racing</a:t>
            </a:r>
            <a:br>
              <a:rPr lang="it">
                <a:solidFill>
                  <a:srgbClr val="F1C23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</a:b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Format: </a:t>
            </a:r>
            <a:r>
              <a:rPr lang="it">
                <a:solidFill>
                  <a:srgbClr val="F1C23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PC</a:t>
            </a:r>
            <a:br>
              <a:rPr lang="it">
                <a:solidFill>
                  <a:srgbClr val="F1C23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</a:b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Scope:</a:t>
            </a:r>
            <a:r>
              <a:rPr lang="it">
                <a:solidFill>
                  <a:srgbClr val="F1C23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digital only</a:t>
            </a:r>
            <a:br>
              <a:rPr lang="it">
                <a:solidFill>
                  <a:srgbClr val="F1C23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</a:b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Target audience: </a:t>
            </a:r>
            <a:r>
              <a:rPr lang="it">
                <a:solidFill>
                  <a:srgbClr val="F1C23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casual players</a:t>
            </a:r>
            <a:endParaRPr>
              <a:solidFill>
                <a:srgbClr val="F1C23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N. Players:</a:t>
            </a:r>
            <a:r>
              <a:rPr lang="it">
                <a:solidFill>
                  <a:srgbClr val="F1C23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4-8</a:t>
            </a:r>
            <a:endParaRPr>
              <a:solidFill>
                <a:srgbClr val="F1C23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Engine:</a:t>
            </a:r>
            <a:r>
              <a:rPr lang="it">
                <a:solidFill>
                  <a:srgbClr val="F1C23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Unity</a:t>
            </a:r>
            <a:endParaRPr>
              <a:solidFill>
                <a:srgbClr val="F1C23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86" name="Shape 86"/>
          <p:cNvSpPr txBox="1"/>
          <p:nvPr/>
        </p:nvSpPr>
        <p:spPr>
          <a:xfrm>
            <a:off x="4560250" y="445625"/>
            <a:ext cx="4012200" cy="19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“Overwatch meets Mario Kart in a toon piratical setting”</a:t>
            </a:r>
            <a:endParaRPr b="1" sz="2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fight-screen.png" id="87" name="Shape 87"/>
          <p:cNvPicPr preferRelativeResize="0"/>
          <p:nvPr/>
        </p:nvPicPr>
        <p:blipFill rotWithShape="1">
          <a:blip r:embed="rId4">
            <a:alphaModFix/>
          </a:blip>
          <a:srcRect b="43653" l="0" r="0" t="5038"/>
          <a:stretch/>
        </p:blipFill>
        <p:spPr>
          <a:xfrm>
            <a:off x="38750" y="2511100"/>
            <a:ext cx="9066501" cy="2593649"/>
          </a:xfrm>
          <a:prstGeom prst="rect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/>
        </p:nvSpPr>
        <p:spPr>
          <a:xfrm>
            <a:off x="88275" y="75675"/>
            <a:ext cx="8942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Gameplay</a:t>
            </a:r>
            <a:endParaRPr sz="24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88275" y="1690113"/>
            <a:ext cx="2658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Capture the flag</a:t>
            </a:r>
            <a:endParaRPr b="1" sz="2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Tesoro.png" id="94" name="Shape 94"/>
          <p:cNvPicPr preferRelativeResize="0"/>
          <p:nvPr/>
        </p:nvPicPr>
        <p:blipFill rotWithShape="1">
          <a:blip r:embed="rId4">
            <a:alphaModFix/>
          </a:blip>
          <a:srcRect b="0" l="15671" r="15076" t="0"/>
          <a:stretch/>
        </p:blipFill>
        <p:spPr>
          <a:xfrm>
            <a:off x="6537000" y="487350"/>
            <a:ext cx="2109601" cy="1713350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porto-screen.png" id="95" name="Shape 95"/>
          <p:cNvPicPr preferRelativeResize="0"/>
          <p:nvPr/>
        </p:nvPicPr>
        <p:blipFill rotWithShape="1">
          <a:blip r:embed="rId5">
            <a:alphaModFix/>
          </a:blip>
          <a:srcRect b="0" l="15680" r="15091" t="0"/>
          <a:stretch/>
        </p:blipFill>
        <p:spPr>
          <a:xfrm>
            <a:off x="6537000" y="2942800"/>
            <a:ext cx="2109599" cy="1713350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6" name="Shape 96"/>
          <p:cNvSpPr txBox="1"/>
          <p:nvPr/>
        </p:nvSpPr>
        <p:spPr>
          <a:xfrm>
            <a:off x="636700" y="2264738"/>
            <a:ext cx="2109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Time attack</a:t>
            </a:r>
            <a:endParaRPr sz="18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Master mode </a:t>
            </a:r>
            <a:endParaRPr sz="18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636700" y="2954488"/>
            <a:ext cx="2109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2 vs 2</a:t>
            </a:r>
            <a:endParaRPr sz="18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4 vs 4</a:t>
            </a:r>
            <a:r>
              <a:rPr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sz="18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Mappa.png" id="98" name="Shape 9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62851" y="1065000"/>
            <a:ext cx="3018301" cy="3013500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9" name="Shape 99"/>
          <p:cNvSpPr txBox="1"/>
          <p:nvPr/>
        </p:nvSpPr>
        <p:spPr>
          <a:xfrm>
            <a:off x="3504525" y="563550"/>
            <a:ext cx="2109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Map</a:t>
            </a:r>
            <a:r>
              <a:rPr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sz="18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/>
        </p:nvSpPr>
        <p:spPr>
          <a:xfrm>
            <a:off x="88275" y="75675"/>
            <a:ext cx="8942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Unique Selling Points</a:t>
            </a:r>
            <a:endParaRPr sz="24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05" name="Shape 105"/>
          <p:cNvSpPr txBox="1"/>
          <p:nvPr/>
        </p:nvSpPr>
        <p:spPr>
          <a:xfrm>
            <a:off x="675975" y="0"/>
            <a:ext cx="4212300" cy="42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Innovative input system (scroll wheel)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Unique environment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Mashup between MOBA games and kart games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Buddies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8600" y="2489425"/>
            <a:ext cx="4331924" cy="2435518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7" name="Shape 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275" y="1373656"/>
            <a:ext cx="251700" cy="250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275" y="955500"/>
            <a:ext cx="251700" cy="250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275" y="1806313"/>
            <a:ext cx="251700" cy="250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275" y="2238996"/>
            <a:ext cx="251700" cy="250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29099" y="2504550"/>
            <a:ext cx="1624800" cy="160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55800" y="477575"/>
            <a:ext cx="1551933" cy="150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02836" y="860873"/>
            <a:ext cx="850493" cy="471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88275" y="75675"/>
            <a:ext cx="8942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Replay Value &amp; Extensibility</a:t>
            </a:r>
            <a:endParaRPr sz="24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19" name="Shape 119"/>
          <p:cNvSpPr txBox="1"/>
          <p:nvPr/>
        </p:nvSpPr>
        <p:spPr>
          <a:xfrm>
            <a:off x="209350" y="806675"/>
            <a:ext cx="4062300" cy="11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A lot of ships to choose from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Each one has its own attacks and stats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orientals-screen.png" id="120" name="Shape 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350" y="2537181"/>
            <a:ext cx="2566075" cy="1442713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pirate-screen.png" id="121" name="Shape 1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32538" y="3452825"/>
            <a:ext cx="2566075" cy="1442711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egizi-screen.png" id="122" name="Shape 1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5725" y="2717725"/>
            <a:ext cx="2566075" cy="1442711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viking-screen.png" id="123" name="Shape 1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67425" y="903556"/>
            <a:ext cx="2566075" cy="1442713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orientals-05.png" id="124" name="Shape 12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118200" y="2289275"/>
            <a:ext cx="552700" cy="552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rates-04.png" id="125" name="Shape 12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747100" y="2289275"/>
            <a:ext cx="552700" cy="552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giziani-03.png" id="126" name="Shape 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6000" y="2289275"/>
            <a:ext cx="552700" cy="552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ickinghi-01.png" id="127" name="Shape 127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004900" y="2289275"/>
            <a:ext cx="552700" cy="5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/>
        </p:nvSpPr>
        <p:spPr>
          <a:xfrm>
            <a:off x="88275" y="75675"/>
            <a:ext cx="8942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Budget and Schedule</a:t>
            </a:r>
            <a:endParaRPr sz="24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3" name="Shape 133"/>
          <p:cNvSpPr txBox="1"/>
          <p:nvPr/>
        </p:nvSpPr>
        <p:spPr>
          <a:xfrm rot="-175591">
            <a:off x="-122134" y="2096794"/>
            <a:ext cx="1539508" cy="501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29 June 2017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980000"/>
                </a:solidFill>
                <a:latin typeface="Roboto Slab"/>
                <a:ea typeface="Roboto Slab"/>
                <a:cs typeface="Roboto Slab"/>
                <a:sym typeface="Roboto Slab"/>
              </a:rPr>
              <a:t>Prototype</a:t>
            </a:r>
            <a:endParaRPr b="1">
              <a:solidFill>
                <a:srgbClr val="980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4" name="Shape 134"/>
          <p:cNvSpPr txBox="1"/>
          <p:nvPr/>
        </p:nvSpPr>
        <p:spPr>
          <a:xfrm rot="125065">
            <a:off x="7774821" y="1319451"/>
            <a:ext cx="1352695" cy="5019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1</a:t>
            </a: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 April 2019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980000"/>
                </a:solidFill>
                <a:latin typeface="Roboto Slab"/>
                <a:ea typeface="Roboto Slab"/>
                <a:cs typeface="Roboto Slab"/>
                <a:sym typeface="Roboto Slab"/>
              </a:rPr>
              <a:t>Final Release</a:t>
            </a:r>
            <a:endParaRPr b="1">
              <a:solidFill>
                <a:srgbClr val="98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5" name="Shape 135"/>
          <p:cNvSpPr txBox="1"/>
          <p:nvPr/>
        </p:nvSpPr>
        <p:spPr>
          <a:xfrm rot="-1700251">
            <a:off x="4399087" y="2348124"/>
            <a:ext cx="1266578" cy="5016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Sept</a:t>
            </a: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 2018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Closed Beta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6" name="Shape 136"/>
          <p:cNvSpPr txBox="1"/>
          <p:nvPr/>
        </p:nvSpPr>
        <p:spPr>
          <a:xfrm rot="-1216625">
            <a:off x="5956942" y="1642974"/>
            <a:ext cx="1088987" cy="5021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Nov</a:t>
            </a: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 2018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Open Beta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7" name="Shape 137"/>
          <p:cNvSpPr txBox="1"/>
          <p:nvPr/>
        </p:nvSpPr>
        <p:spPr>
          <a:xfrm>
            <a:off x="2124550" y="2167175"/>
            <a:ext cx="1512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850k €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Total</a:t>
            </a:r>
            <a:endParaRPr b="1" sz="18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tesorofull-01.png" id="138" name="Shape 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2263" y="598575"/>
            <a:ext cx="2236575" cy="176917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 txBox="1"/>
          <p:nvPr/>
        </p:nvSpPr>
        <p:spPr>
          <a:xfrm>
            <a:off x="5395350" y="3853925"/>
            <a:ext cx="2550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2 years of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development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/>
        </p:nvSpPr>
        <p:spPr>
          <a:xfrm>
            <a:off x="88275" y="75675"/>
            <a:ext cx="8942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Budget and Schedule</a:t>
            </a:r>
            <a:endParaRPr sz="24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5" name="Shape 145"/>
          <p:cNvSpPr txBox="1"/>
          <p:nvPr/>
        </p:nvSpPr>
        <p:spPr>
          <a:xfrm rot="-175591">
            <a:off x="-122134" y="2096794"/>
            <a:ext cx="1539508" cy="501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29 June 2017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980000"/>
                </a:solidFill>
                <a:latin typeface="Roboto Slab"/>
                <a:ea typeface="Roboto Slab"/>
                <a:cs typeface="Roboto Slab"/>
                <a:sym typeface="Roboto Slab"/>
              </a:rPr>
              <a:t>Prototype</a:t>
            </a:r>
            <a:endParaRPr b="1">
              <a:solidFill>
                <a:srgbClr val="980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6" name="Shape 146"/>
          <p:cNvSpPr txBox="1"/>
          <p:nvPr/>
        </p:nvSpPr>
        <p:spPr>
          <a:xfrm rot="125065">
            <a:off x="7774821" y="1319451"/>
            <a:ext cx="1352695" cy="5019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1 April 2019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980000"/>
                </a:solidFill>
                <a:latin typeface="Roboto Slab"/>
                <a:ea typeface="Roboto Slab"/>
                <a:cs typeface="Roboto Slab"/>
                <a:sym typeface="Roboto Slab"/>
              </a:rPr>
              <a:t>Final Release</a:t>
            </a:r>
            <a:endParaRPr b="1">
              <a:solidFill>
                <a:srgbClr val="98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7" name="Shape 147"/>
          <p:cNvSpPr txBox="1"/>
          <p:nvPr/>
        </p:nvSpPr>
        <p:spPr>
          <a:xfrm rot="-1700251">
            <a:off x="4399087" y="2348124"/>
            <a:ext cx="1266578" cy="5016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Sept 2018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Closed Beta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8" name="Shape 148"/>
          <p:cNvSpPr txBox="1"/>
          <p:nvPr/>
        </p:nvSpPr>
        <p:spPr>
          <a:xfrm rot="-1216625">
            <a:off x="5956942" y="1642974"/>
            <a:ext cx="1088987" cy="5021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Nov 2018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Open Beta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9" name="Shape 149"/>
          <p:cNvSpPr txBox="1"/>
          <p:nvPr/>
        </p:nvSpPr>
        <p:spPr>
          <a:xfrm>
            <a:off x="355625" y="1101725"/>
            <a:ext cx="1512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Total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850k €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Tesoro2-01.png" id="150" name="Shape 1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2275" y="598571"/>
            <a:ext cx="2236549" cy="17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 txBox="1"/>
          <p:nvPr/>
        </p:nvSpPr>
        <p:spPr>
          <a:xfrm>
            <a:off x="2124550" y="2167175"/>
            <a:ext cx="1512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90%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Salaries</a:t>
            </a:r>
            <a:endParaRPr b="1" sz="18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2" name="Shape 152"/>
          <p:cNvSpPr txBox="1"/>
          <p:nvPr/>
        </p:nvSpPr>
        <p:spPr>
          <a:xfrm>
            <a:off x="5395350" y="3853925"/>
            <a:ext cx="2550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2 years of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development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/>
        </p:nvSpPr>
        <p:spPr>
          <a:xfrm>
            <a:off x="88275" y="75675"/>
            <a:ext cx="8942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Budget and Schedule</a:t>
            </a:r>
            <a:endParaRPr sz="24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8" name="Shape 158"/>
          <p:cNvSpPr txBox="1"/>
          <p:nvPr/>
        </p:nvSpPr>
        <p:spPr>
          <a:xfrm rot="-175591">
            <a:off x="-122134" y="2096794"/>
            <a:ext cx="1539508" cy="501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29 June 2017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980000"/>
                </a:solidFill>
                <a:latin typeface="Roboto Slab"/>
                <a:ea typeface="Roboto Slab"/>
                <a:cs typeface="Roboto Slab"/>
                <a:sym typeface="Roboto Slab"/>
              </a:rPr>
              <a:t>Prototype</a:t>
            </a:r>
            <a:endParaRPr b="1">
              <a:solidFill>
                <a:srgbClr val="980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9" name="Shape 159"/>
          <p:cNvSpPr txBox="1"/>
          <p:nvPr/>
        </p:nvSpPr>
        <p:spPr>
          <a:xfrm rot="125065">
            <a:off x="7774821" y="1319451"/>
            <a:ext cx="1352695" cy="5019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1 April 2019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980000"/>
                </a:solidFill>
                <a:latin typeface="Roboto Slab"/>
                <a:ea typeface="Roboto Slab"/>
                <a:cs typeface="Roboto Slab"/>
                <a:sym typeface="Roboto Slab"/>
              </a:rPr>
              <a:t>Final Release</a:t>
            </a:r>
            <a:endParaRPr b="1">
              <a:solidFill>
                <a:srgbClr val="98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60" name="Shape 160"/>
          <p:cNvSpPr txBox="1"/>
          <p:nvPr/>
        </p:nvSpPr>
        <p:spPr>
          <a:xfrm rot="-1700251">
            <a:off x="4399087" y="2348124"/>
            <a:ext cx="1266578" cy="5016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Sept 2018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Closed Beta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61" name="Shape 161"/>
          <p:cNvSpPr txBox="1"/>
          <p:nvPr/>
        </p:nvSpPr>
        <p:spPr>
          <a:xfrm rot="-1216625">
            <a:off x="5956942" y="1642974"/>
            <a:ext cx="1088987" cy="5021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Nov 2018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Open Beta</a:t>
            </a:r>
            <a:endParaRPr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62" name="Shape 162"/>
          <p:cNvSpPr txBox="1"/>
          <p:nvPr/>
        </p:nvSpPr>
        <p:spPr>
          <a:xfrm>
            <a:off x="355625" y="1101725"/>
            <a:ext cx="1512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Total</a:t>
            </a:r>
            <a:endParaRPr b="1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850k €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Tesoro1-01.png" id="163" name="Shape 1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62275" y="598571"/>
            <a:ext cx="2236549" cy="17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 txBox="1"/>
          <p:nvPr/>
        </p:nvSpPr>
        <p:spPr>
          <a:xfrm>
            <a:off x="2124550" y="2167175"/>
            <a:ext cx="1512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5</a:t>
            </a: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%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Hardware</a:t>
            </a:r>
            <a:endParaRPr b="1" sz="18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65" name="Shape 165"/>
          <p:cNvSpPr txBox="1"/>
          <p:nvPr/>
        </p:nvSpPr>
        <p:spPr>
          <a:xfrm>
            <a:off x="5395350" y="3853925"/>
            <a:ext cx="25500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2 years of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>
                <a:solidFill>
                  <a:srgbClr val="F1C232"/>
                </a:solidFill>
                <a:latin typeface="Roboto Slab"/>
                <a:ea typeface="Roboto Slab"/>
                <a:cs typeface="Roboto Slab"/>
                <a:sym typeface="Roboto Slab"/>
              </a:rPr>
              <a:t>development</a:t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1C23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